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6"/>
  </p:notesMasterIdLst>
  <p:sldIdLst>
    <p:sldId id="256" r:id="rId2"/>
    <p:sldId id="299" r:id="rId3"/>
    <p:sldId id="300" r:id="rId4"/>
    <p:sldId id="301" r:id="rId5"/>
    <p:sldId id="302" r:id="rId6"/>
    <p:sldId id="303" r:id="rId7"/>
    <p:sldId id="306" r:id="rId8"/>
    <p:sldId id="307" r:id="rId9"/>
    <p:sldId id="309" r:id="rId10"/>
    <p:sldId id="308" r:id="rId11"/>
    <p:sldId id="304" r:id="rId12"/>
    <p:sldId id="305" r:id="rId13"/>
    <p:sldId id="310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26199E-65D0-3242-A631-4DC951D35708}" v="329" dt="2018-07-18T11:00:36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2033" autoAdjust="0"/>
  </p:normalViewPr>
  <p:slideViewPr>
    <p:cSldViewPr snapToGrid="0">
      <p:cViewPr varScale="1">
        <p:scale>
          <a:sx n="116" d="100"/>
          <a:sy n="116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star Wang" userId="fe4640bd87a7a3e3" providerId="LiveId" clId="{7D26199E-65D0-3242-A631-4DC951D35708}"/>
    <pc:docChg chg="custSel modSld">
      <pc:chgData name="Winstar Wang" userId="fe4640bd87a7a3e3" providerId="LiveId" clId="{7D26199E-65D0-3242-A631-4DC951D35708}" dt="2018-07-18T11:00:36.059" v="328" actId="20577"/>
      <pc:docMkLst>
        <pc:docMk/>
      </pc:docMkLst>
      <pc:sldChg chg="modSp">
        <pc:chgData name="Winstar Wang" userId="fe4640bd87a7a3e3" providerId="LiveId" clId="{7D26199E-65D0-3242-A631-4DC951D35708}" dt="2018-07-18T10:52:18.220" v="13" actId="20577"/>
        <pc:sldMkLst>
          <pc:docMk/>
          <pc:sldMk cId="195922462" sldId="300"/>
        </pc:sldMkLst>
        <pc:spChg chg="mod">
          <ac:chgData name="Winstar Wang" userId="fe4640bd87a7a3e3" providerId="LiveId" clId="{7D26199E-65D0-3242-A631-4DC951D35708}" dt="2018-07-18T10:52:18.220" v="13" actId="20577"/>
          <ac:spMkLst>
            <pc:docMk/>
            <pc:sldMk cId="195922462" sldId="300"/>
            <ac:spMk id="3" creationId="{BC8BFDAF-95FE-487A-8DC5-BAF08416D75C}"/>
          </ac:spMkLst>
        </pc:spChg>
      </pc:sldChg>
      <pc:sldChg chg="modSp">
        <pc:chgData name="Winstar Wang" userId="fe4640bd87a7a3e3" providerId="LiveId" clId="{7D26199E-65D0-3242-A631-4DC951D35708}" dt="2018-07-18T10:54:08.848" v="32" actId="20577"/>
        <pc:sldMkLst>
          <pc:docMk/>
          <pc:sldMk cId="2134856752" sldId="303"/>
        </pc:sldMkLst>
        <pc:spChg chg="mod">
          <ac:chgData name="Winstar Wang" userId="fe4640bd87a7a3e3" providerId="LiveId" clId="{7D26199E-65D0-3242-A631-4DC951D35708}" dt="2018-07-18T10:54:08.848" v="32" actId="20577"/>
          <ac:spMkLst>
            <pc:docMk/>
            <pc:sldMk cId="2134856752" sldId="303"/>
            <ac:spMk id="9" creationId="{61579896-E489-4D2C-AB88-52D0EC15CAEE}"/>
          </ac:spMkLst>
        </pc:spChg>
      </pc:sldChg>
      <pc:sldChg chg="modSp">
        <pc:chgData name="Winstar Wang" userId="fe4640bd87a7a3e3" providerId="LiveId" clId="{7D26199E-65D0-3242-A631-4DC951D35708}" dt="2018-07-18T11:00:36.059" v="328" actId="20577"/>
        <pc:sldMkLst>
          <pc:docMk/>
          <pc:sldMk cId="843043455" sldId="308"/>
        </pc:sldMkLst>
        <pc:spChg chg="mod">
          <ac:chgData name="Winstar Wang" userId="fe4640bd87a7a3e3" providerId="LiveId" clId="{7D26199E-65D0-3242-A631-4DC951D35708}" dt="2018-07-18T11:00:36.059" v="328" actId="20577"/>
          <ac:spMkLst>
            <pc:docMk/>
            <pc:sldMk cId="843043455" sldId="308"/>
            <ac:spMk id="3" creationId="{07DC606C-9A29-41DC-86D8-C505CCB995F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2B45A-D909-4847-A1C9-4A867F2000D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88E48-5B3C-44BF-B58E-7DF9E3B1DD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06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88E48-5B3C-44BF-B58E-7DF9E3B1DD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091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88E48-5B3C-44BF-B58E-7DF9E3B1DD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2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1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56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9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636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31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26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72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844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68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42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77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20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6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96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40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19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29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7DFFF5-EB4D-41DC-8890-E794C9BBED09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0CE4BAA-8DFE-4858-84B1-9CD2BBC84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15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B5%84%E6%A0%BC%E8%AE%A4%E8%AF%81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CFA</a:t>
            </a:r>
            <a:r>
              <a:rPr lang="zh-CN" altLang="en-US" dirty="0"/>
              <a:t>备考的经验与教训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i="1" dirty="0"/>
              <a:t>winstarwang</a:t>
            </a:r>
          </a:p>
          <a:p>
            <a:r>
              <a:rPr lang="en-US" altLang="zh-CN" i="1" dirty="0"/>
              <a:t>201807</a:t>
            </a:r>
          </a:p>
          <a:p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06749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1C601-E042-4A05-AB47-AC46EAE6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Practice: </a:t>
            </a:r>
            <a:r>
              <a:rPr lang="en-US" altLang="zh-CN" i="1" dirty="0"/>
              <a:t>how to apply what I know</a:t>
            </a:r>
            <a:endParaRPr lang="zh-CN" altLang="en-US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DC606C-9A29-41DC-86D8-C505CCB9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b="1" dirty="0"/>
              <a:t>学以致用</a:t>
            </a:r>
            <a:r>
              <a:rPr lang="zh-CN" altLang="en-US" dirty="0"/>
              <a:t>：用练习将所学的知识系统化地连接起来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练习题选择的顺序：</a:t>
            </a:r>
            <a:endParaRPr lang="en-US" altLang="zh-CN" b="1" dirty="0"/>
          </a:p>
          <a:p>
            <a:r>
              <a:rPr lang="en-US" altLang="zh-CN" dirty="0"/>
              <a:t>CFA</a:t>
            </a:r>
            <a:r>
              <a:rPr lang="zh-CN" altLang="en-US" dirty="0"/>
              <a:t>官方网站的</a:t>
            </a:r>
            <a:r>
              <a:rPr lang="en-US" altLang="zh-CN" dirty="0"/>
              <a:t>Practices </a:t>
            </a:r>
            <a:r>
              <a:rPr lang="zh-CN" altLang="en-US" dirty="0"/>
              <a:t>和 </a:t>
            </a:r>
            <a:r>
              <a:rPr lang="en-US" altLang="zh-CN" dirty="0"/>
              <a:t>Mocks</a:t>
            </a:r>
          </a:p>
          <a:p>
            <a:r>
              <a:rPr lang="en-US" altLang="zh-CN" dirty="0"/>
              <a:t>CFA</a:t>
            </a:r>
            <a:r>
              <a:rPr lang="zh-CN" altLang="en-US" dirty="0"/>
              <a:t>官方教材的课后练习题</a:t>
            </a:r>
            <a:endParaRPr lang="en-US" altLang="zh-CN" dirty="0"/>
          </a:p>
          <a:p>
            <a:r>
              <a:rPr lang="en-US" altLang="zh-CN" dirty="0"/>
              <a:t>Notes</a:t>
            </a:r>
            <a:r>
              <a:rPr lang="zh-CN" altLang="en-US" dirty="0"/>
              <a:t>和中文教材中的例题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更进一步：利用所学分析当前发生的金融事件，比如货币政策、财政</a:t>
            </a:r>
            <a:r>
              <a:rPr lang="zh-CN" altLang="en-US" b="1"/>
              <a:t>政策、分析某个</a:t>
            </a:r>
            <a:r>
              <a:rPr lang="zh-CN" altLang="en-US" b="1" dirty="0"/>
              <a:t>公司的</a:t>
            </a:r>
            <a:r>
              <a:rPr lang="zh-CN" altLang="en-US" b="1"/>
              <a:t>财务报表等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84304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28976-DCE6-42D7-AE42-81A8984C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Mock Exam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03C826-842C-4651-8CE6-7BF7DE60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原则：</a:t>
            </a:r>
            <a:r>
              <a:rPr lang="zh-CN" altLang="en-US" dirty="0"/>
              <a:t>尽一切可能贴合实战</a:t>
            </a:r>
            <a:endParaRPr lang="en-US" altLang="zh-CN" dirty="0"/>
          </a:p>
          <a:p>
            <a:r>
              <a:rPr lang="zh-CN" altLang="en-US" dirty="0"/>
              <a:t>时间管理</a:t>
            </a:r>
            <a:endParaRPr lang="en-US" altLang="zh-CN" dirty="0"/>
          </a:p>
          <a:p>
            <a:r>
              <a:rPr lang="zh-CN" altLang="en-US" dirty="0"/>
              <a:t>饮食、精力、状态</a:t>
            </a:r>
            <a:endParaRPr lang="en-US" altLang="zh-CN" dirty="0"/>
          </a:p>
          <a:p>
            <a:r>
              <a:rPr lang="zh-CN" altLang="en-US" dirty="0"/>
              <a:t>错题收集与分析，知识盲点突破与巩固</a:t>
            </a:r>
            <a:endParaRPr lang="en-US" altLang="zh-CN" dirty="0"/>
          </a:p>
          <a:p>
            <a:r>
              <a:rPr lang="zh-CN" altLang="en-US" dirty="0"/>
              <a:t>隔段时间后，重做错题</a:t>
            </a:r>
          </a:p>
        </p:txBody>
      </p:sp>
    </p:spTree>
    <p:extLst>
      <p:ext uri="{BB962C8B-B14F-4D97-AF65-F5344CB8AC3E}">
        <p14:creationId xmlns:p14="http://schemas.microsoft.com/office/powerpoint/2010/main" val="577119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AA849-6F92-41B5-A918-57CF05EF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Time &amp; Energy</a:t>
            </a:r>
            <a:r>
              <a:rPr lang="en-US" altLang="zh-CN" b="1" u="sng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227024-2D69-41DD-B3B8-90766A486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b="1" dirty="0"/>
              <a:t>考试安排</a:t>
            </a:r>
            <a:r>
              <a:rPr lang="zh-CN" altLang="en-US" dirty="0"/>
              <a:t>：上午</a:t>
            </a:r>
            <a:r>
              <a:rPr lang="en-US" altLang="zh-CN" dirty="0"/>
              <a:t>9—-12</a:t>
            </a:r>
            <a:r>
              <a:rPr lang="zh-CN" altLang="en-US" dirty="0"/>
              <a:t>点，下午</a:t>
            </a:r>
            <a:r>
              <a:rPr lang="en-US" altLang="zh-CN" dirty="0"/>
              <a:t>14—-17</a:t>
            </a:r>
            <a:r>
              <a:rPr lang="zh-CN" altLang="en-US" dirty="0"/>
              <a:t>点，共计</a:t>
            </a:r>
            <a:r>
              <a:rPr lang="en-US" altLang="zh-CN" dirty="0"/>
              <a:t>240</a:t>
            </a:r>
            <a:r>
              <a:rPr lang="zh-CN" altLang="en-US" dirty="0"/>
              <a:t>道题，平均解题时间</a:t>
            </a:r>
            <a:r>
              <a:rPr lang="en-US" altLang="zh-CN" dirty="0"/>
              <a:t>90s</a:t>
            </a:r>
          </a:p>
          <a:p>
            <a:pPr marL="0" indent="0">
              <a:buNone/>
            </a:pPr>
            <a:r>
              <a:rPr lang="zh-CN" altLang="en-US" b="1" dirty="0"/>
              <a:t>形势总结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时间紧、压力大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考试的要求就是</a:t>
            </a:r>
            <a:r>
              <a:rPr lang="zh-CN" altLang="en-US" dirty="0">
                <a:solidFill>
                  <a:srgbClr val="FF0000"/>
                </a:solidFill>
              </a:rPr>
              <a:t>即时反应</a:t>
            </a:r>
            <a:r>
              <a:rPr lang="zh-CN" altLang="en-US" dirty="0"/>
              <a:t>，根本没给时间去回顾和思索印象模糊的知识点，切勿恋战，一定要管理好时间</a:t>
            </a:r>
            <a:endParaRPr lang="en-US" altLang="zh-CN" dirty="0"/>
          </a:p>
          <a:p>
            <a:r>
              <a:rPr lang="zh-CN" altLang="en-US" dirty="0"/>
              <a:t>中午吃饭</a:t>
            </a:r>
            <a:r>
              <a:rPr lang="en-US" altLang="zh-CN" dirty="0"/>
              <a:t>&amp;</a:t>
            </a:r>
            <a:r>
              <a:rPr lang="zh-CN" altLang="en-US" dirty="0"/>
              <a:t>休息时间最多只有一个小时（上午收试卷散场预计耽误</a:t>
            </a:r>
            <a:r>
              <a:rPr lang="en-US" altLang="zh-CN" dirty="0"/>
              <a:t>20</a:t>
            </a:r>
            <a:r>
              <a:rPr lang="zh-CN" altLang="en-US" dirty="0"/>
              <a:t>分钟，下午</a:t>
            </a:r>
            <a:r>
              <a:rPr lang="en-US" altLang="zh-CN" dirty="0"/>
              <a:t>1</a:t>
            </a:r>
            <a:r>
              <a:rPr lang="zh-CN" altLang="en-US" dirty="0"/>
              <a:t>点钟就开始进场），这一个小时的吃</a:t>
            </a:r>
            <a:r>
              <a:rPr lang="en-US" altLang="zh-CN" dirty="0"/>
              <a:t>&amp;</a:t>
            </a:r>
            <a:r>
              <a:rPr lang="zh-CN" altLang="en-US" dirty="0"/>
              <a:t>睡将直接影响下午的精力和状态（如果可以，尽量找个人去陪考）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4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672B4-F1D6-4FF0-A547-A95404C1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Good &amp; Bad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F9C9F6B-EAE7-4E88-AFD0-8A08EC3F6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D5D3C92-FA9C-46CE-BF74-341DDE66F7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Learn</a:t>
            </a:r>
            <a:r>
              <a:rPr lang="zh-CN" altLang="en-US" dirty="0"/>
              <a:t>：主动尝试了高效学习技巧</a:t>
            </a:r>
            <a:endParaRPr lang="en-US" altLang="zh-CN" dirty="0"/>
          </a:p>
          <a:p>
            <a:r>
              <a:rPr lang="en-US" altLang="zh-CN" dirty="0"/>
              <a:t>Mocks</a:t>
            </a:r>
            <a:r>
              <a:rPr lang="zh-CN" altLang="en-US" dirty="0"/>
              <a:t>：贴合实战模拟</a:t>
            </a:r>
            <a:endParaRPr lang="en-US" altLang="zh-CN" dirty="0"/>
          </a:p>
          <a:p>
            <a:r>
              <a:rPr lang="en-US" altLang="zh-CN" dirty="0"/>
              <a:t>Time &amp; Energy</a:t>
            </a:r>
            <a:r>
              <a:rPr lang="zh-CN" altLang="en-US" dirty="0"/>
              <a:t>：符合预期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A6466F4-B070-4B45-B8B2-0FCC81BA4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Bad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194CC61-D60F-42C4-A0CE-31F6ECE9F3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Reviews</a:t>
            </a:r>
            <a:r>
              <a:rPr lang="zh-CN" altLang="en-US" dirty="0"/>
              <a:t>：做到部分，数量和时效性上均不够</a:t>
            </a:r>
            <a:endParaRPr lang="en-US" altLang="zh-CN" dirty="0"/>
          </a:p>
          <a:p>
            <a:r>
              <a:rPr lang="en-US" altLang="zh-CN" dirty="0"/>
              <a:t>Practices</a:t>
            </a:r>
            <a:r>
              <a:rPr lang="zh-CN" altLang="en-US" dirty="0"/>
              <a:t>：前期过于忽视，造成后期压力过大</a:t>
            </a:r>
            <a:endParaRPr lang="en-US" altLang="zh-CN" dirty="0"/>
          </a:p>
          <a:p>
            <a:r>
              <a:rPr lang="en-US" altLang="zh-CN" dirty="0"/>
              <a:t>Strategies</a:t>
            </a:r>
            <a:r>
              <a:rPr lang="zh-CN" altLang="en-US" dirty="0"/>
              <a:t>：整体规划过于粗略，忽视重要考量维度</a:t>
            </a:r>
          </a:p>
        </p:txBody>
      </p:sp>
    </p:spTree>
    <p:extLst>
      <p:ext uri="{BB962C8B-B14F-4D97-AF65-F5344CB8AC3E}">
        <p14:creationId xmlns:p14="http://schemas.microsoft.com/office/powerpoint/2010/main" val="298102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BDA338-0852-4EBD-9FCF-2894F8E005B6}"/>
              </a:ext>
            </a:extLst>
          </p:cNvPr>
          <p:cNvSpPr/>
          <p:nvPr/>
        </p:nvSpPr>
        <p:spPr>
          <a:xfrm>
            <a:off x="4817446" y="2967335"/>
            <a:ext cx="2557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End</a:t>
            </a:r>
            <a:endParaRPr lang="zh-CN" alt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2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A81A7-6095-4932-8BF2-83218D7D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CFA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AE8EF-FA48-4EF4-B8D3-D8B694864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CFA</a:t>
            </a:r>
            <a:r>
              <a:rPr lang="zh-CN" altLang="en-US" dirty="0"/>
              <a:t>全称 </a:t>
            </a:r>
            <a:r>
              <a:rPr lang="en-US" altLang="zh-CN" dirty="0"/>
              <a:t>Chartered Financial Analyst </a:t>
            </a:r>
            <a:r>
              <a:rPr lang="zh-CN" altLang="en-US" dirty="0"/>
              <a:t>（特许注册金融分析师），是全球投资业里最为严格与高含金量</a:t>
            </a:r>
            <a:r>
              <a:rPr lang="zh-CN" altLang="en-US" dirty="0">
                <a:hlinkClick r:id="rId3"/>
              </a:rPr>
              <a:t>资格认证</a:t>
            </a:r>
            <a:r>
              <a:rPr lang="zh-CN" altLang="en-US" dirty="0"/>
              <a:t>，被称为金融第一考的考试，为全球投资业在道德操守、专业标准及知识体系等方面设立了规范与标准。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FA068F-C8E8-4C85-BC1C-FCD57D6E39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4" r="9443" b="-5"/>
          <a:stretch/>
        </p:blipFill>
        <p:spPr>
          <a:xfrm>
            <a:off x="7552268" y="2556932"/>
            <a:ext cx="3240780" cy="337434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9411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A6083-E664-4380-9F4F-74B6AAB1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CFA 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8BFDAF-95FE-487A-8DC5-BAF08416D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zh-CN" altLang="en-US" sz="1600" b="1" dirty="0"/>
              <a:t>道德与职业行为标准（</a:t>
            </a:r>
            <a:r>
              <a:rPr lang="en-US" altLang="zh-CN" sz="1600" b="1" i="1" dirty="0"/>
              <a:t>Ethics and Professional Standards</a:t>
            </a:r>
            <a:r>
              <a:rPr lang="zh-CN" altLang="en-US" sz="1600" b="1" dirty="0"/>
              <a:t>） </a:t>
            </a:r>
          </a:p>
          <a:p>
            <a:pPr>
              <a:lnSpc>
                <a:spcPct val="110000"/>
              </a:lnSpc>
            </a:pPr>
            <a:r>
              <a:rPr lang="zh-CN" altLang="en-US" sz="1600" b="1" dirty="0"/>
              <a:t>定量分析（</a:t>
            </a:r>
            <a:r>
              <a:rPr lang="en-US" altLang="zh-CN" sz="1600" b="1" i="1" dirty="0"/>
              <a:t>Quantitative</a:t>
            </a:r>
            <a:r>
              <a:rPr lang="zh-CN" altLang="en-US" sz="1600" b="1" dirty="0"/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1600" b="1" dirty="0"/>
              <a:t>经济学（</a:t>
            </a:r>
            <a:r>
              <a:rPr lang="en-US" altLang="zh-CN" sz="1600" b="1" i="1" dirty="0"/>
              <a:t>Economics</a:t>
            </a:r>
            <a:r>
              <a:rPr lang="zh-CN" altLang="en-US" sz="1600" b="1" dirty="0"/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1600" b="1" dirty="0"/>
              <a:t>财务报表分析（</a:t>
            </a:r>
            <a:r>
              <a:rPr lang="en-US" altLang="zh-CN" sz="1600" b="1" i="1" dirty="0"/>
              <a:t>Financial Statement Analysis</a:t>
            </a:r>
            <a:r>
              <a:rPr lang="zh-CN" altLang="en-US" sz="1600" b="1" dirty="0"/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1600" b="1" dirty="0"/>
              <a:t>公司财务（</a:t>
            </a:r>
            <a:r>
              <a:rPr lang="en-US" altLang="zh-CN" sz="1600" b="1" i="1" dirty="0"/>
              <a:t>Corporate Finance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>
              <a:lnSpc>
                <a:spcPct val="110000"/>
              </a:lnSpc>
            </a:pPr>
            <a:r>
              <a:rPr lang="zh-CN" altLang="en-US" sz="1600" b="1" dirty="0"/>
              <a:t>投资组合管理 （</a:t>
            </a:r>
            <a:r>
              <a:rPr lang="en-US" altLang="zh-CN" sz="1600" b="1" i="1" dirty="0"/>
              <a:t>Portfolio Management</a:t>
            </a:r>
            <a:r>
              <a:rPr lang="zh-CN" altLang="en-US" sz="1600" b="1" dirty="0"/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1600" b="1" dirty="0"/>
              <a:t>权益投资（</a:t>
            </a:r>
            <a:r>
              <a:rPr lang="en-US" altLang="zh-CN" sz="1600" b="1" i="1" dirty="0"/>
              <a:t>Equity Investments</a:t>
            </a:r>
            <a:r>
              <a:rPr lang="zh-CN" altLang="en-US" sz="1600" b="1" dirty="0"/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1600" b="1" dirty="0"/>
              <a:t>固定收益投资（</a:t>
            </a:r>
            <a:r>
              <a:rPr lang="en-US" altLang="zh-CN" sz="1600" b="1" i="1" dirty="0"/>
              <a:t>Fixed Income</a:t>
            </a:r>
            <a:r>
              <a:rPr lang="zh-CN" altLang="en-US" sz="1600" b="1" dirty="0"/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1600" b="1" dirty="0"/>
              <a:t>衍生工具（</a:t>
            </a:r>
            <a:r>
              <a:rPr lang="en-US" altLang="zh-CN" sz="1600" b="1" i="1" dirty="0"/>
              <a:t>Derivatives</a:t>
            </a:r>
            <a:r>
              <a:rPr lang="zh-CN" altLang="en-US" sz="1600" b="1" dirty="0"/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1600" b="1" dirty="0"/>
              <a:t>其他类投资（</a:t>
            </a:r>
            <a:r>
              <a:rPr lang="en-US" altLang="zh-CN" sz="1600" b="1" i="1" dirty="0"/>
              <a:t>Alternative Investments</a:t>
            </a:r>
            <a:r>
              <a:rPr lang="zh-CN" altLang="en-US" sz="1600" b="1" dirty="0"/>
              <a:t>）</a:t>
            </a:r>
            <a:endParaRPr lang="en-US" altLang="zh-CN" sz="1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9660FF-EF5E-46D1-8272-E5C66667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686" y="2436283"/>
            <a:ext cx="3650888" cy="35602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2EAACC-9EF1-44E2-AC1D-DAFC3333A650}"/>
              </a:ext>
            </a:extLst>
          </p:cNvPr>
          <p:cNvSpPr/>
          <p:nvPr/>
        </p:nvSpPr>
        <p:spPr>
          <a:xfrm>
            <a:off x="1295401" y="5875868"/>
            <a:ext cx="8516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CFA</a:t>
            </a:r>
            <a:r>
              <a:rPr lang="zh-CN" altLang="en-US" dirty="0"/>
              <a:t>每级都围绕这十门课程展开，难度逐级递增，各个级别侧重方向有所不同。</a:t>
            </a:r>
          </a:p>
        </p:txBody>
      </p:sp>
    </p:spTree>
    <p:extLst>
      <p:ext uri="{BB962C8B-B14F-4D97-AF65-F5344CB8AC3E}">
        <p14:creationId xmlns:p14="http://schemas.microsoft.com/office/powerpoint/2010/main" val="19592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F7298-2D6E-4AD9-B253-B6B54F8B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Level I Goal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E86E3-1619-4E5C-B692-0C56E907F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CFA</a:t>
            </a:r>
            <a:r>
              <a:rPr lang="zh-CN" altLang="en-US" dirty="0"/>
              <a:t>一级侧重</a:t>
            </a:r>
            <a:r>
              <a:rPr lang="zh-CN" altLang="en-US" b="1" dirty="0">
                <a:solidFill>
                  <a:srgbClr val="FF0000"/>
                </a:solidFill>
              </a:rPr>
              <a:t>投资工具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财务报表分析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FF0000"/>
                </a:solidFill>
              </a:rPr>
              <a:t>投资分析管理基础</a:t>
            </a:r>
            <a:r>
              <a:rPr lang="zh-CN" altLang="en-US" dirty="0"/>
              <a:t>，使学员具备</a:t>
            </a:r>
            <a:r>
              <a:rPr lang="zh-CN" altLang="en-US" b="1" dirty="0">
                <a:solidFill>
                  <a:srgbClr val="FF0000"/>
                </a:solidFill>
              </a:rPr>
              <a:t>基础的金融投资分析知识体系</a:t>
            </a:r>
            <a:r>
              <a:rPr lang="zh-CN" altLang="en-US" dirty="0"/>
              <a:t>。</a:t>
            </a:r>
            <a:r>
              <a:rPr lang="en-US" altLang="zh-CN" dirty="0"/>
              <a:t>CFA</a:t>
            </a:r>
            <a:r>
              <a:rPr lang="zh-CN" altLang="en-US" dirty="0"/>
              <a:t>一级主要是</a:t>
            </a:r>
            <a:r>
              <a:rPr lang="zh-CN" altLang="en-US" b="1" dirty="0">
                <a:solidFill>
                  <a:srgbClr val="FF0000"/>
                </a:solidFill>
              </a:rPr>
              <a:t>定性问题</a:t>
            </a:r>
            <a:r>
              <a:rPr lang="zh-CN" altLang="en-US" dirty="0"/>
              <a:t>的考核，考的是考生对理论知识的掌握程度。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侧重广度而不是深度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C61E17-431E-41D6-B00E-61A7C0360E8E}"/>
              </a:ext>
            </a:extLst>
          </p:cNvPr>
          <p:cNvSpPr/>
          <p:nvPr/>
        </p:nvSpPr>
        <p:spPr>
          <a:xfrm>
            <a:off x="1295401" y="4545604"/>
            <a:ext cx="9737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CFA</a:t>
            </a:r>
            <a:r>
              <a:rPr lang="zh-CN" altLang="en-US" dirty="0"/>
              <a:t>一级考试题型是三选一的单选题，一级考试</a:t>
            </a:r>
            <a:r>
              <a:rPr lang="en-US" altLang="zh-CN" dirty="0"/>
              <a:t>240</a:t>
            </a:r>
            <a:r>
              <a:rPr lang="zh-CN" altLang="en-US" dirty="0"/>
              <a:t>道三选一选择题 ，上下午共</a:t>
            </a:r>
            <a:r>
              <a:rPr lang="en-US" altLang="zh-CN" dirty="0"/>
              <a:t>6</a:t>
            </a:r>
            <a:r>
              <a:rPr lang="zh-CN" altLang="en-US" dirty="0"/>
              <a:t>个小时考完。</a:t>
            </a:r>
          </a:p>
        </p:txBody>
      </p:sp>
    </p:spTree>
    <p:extLst>
      <p:ext uri="{BB962C8B-B14F-4D97-AF65-F5344CB8AC3E}">
        <p14:creationId xmlns:p14="http://schemas.microsoft.com/office/powerpoint/2010/main" val="361599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2C88C-D9DC-4EEE-96A0-D5FCA09D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Strategies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D47E2-CE71-40EC-9A1E-E244F22DD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用战略思维做规划</a:t>
            </a:r>
            <a:endParaRPr lang="en-US" altLang="zh-CN" dirty="0"/>
          </a:p>
          <a:p>
            <a:r>
              <a:rPr lang="zh-CN" altLang="en-US" dirty="0"/>
              <a:t>学习、复习、练习</a:t>
            </a:r>
            <a:endParaRPr lang="en-US" altLang="zh-CN" dirty="0"/>
          </a:p>
          <a:p>
            <a:r>
              <a:rPr lang="zh-CN" altLang="en-US" dirty="0"/>
              <a:t>时间管理</a:t>
            </a:r>
            <a:endParaRPr lang="en-US" altLang="zh-CN" dirty="0"/>
          </a:p>
          <a:p>
            <a:r>
              <a:rPr lang="zh-CN" altLang="en-US" dirty="0"/>
              <a:t>精力管理</a:t>
            </a:r>
          </a:p>
        </p:txBody>
      </p:sp>
    </p:spTree>
    <p:extLst>
      <p:ext uri="{BB962C8B-B14F-4D97-AF65-F5344CB8AC3E}">
        <p14:creationId xmlns:p14="http://schemas.microsoft.com/office/powerpoint/2010/main" val="77723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1297E-4C8B-4DCD-BE4D-7C2EEEE1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CN" dirty="0"/>
              <a:t>Learn &amp; Review &amp; Practice</a:t>
            </a:r>
            <a:endParaRPr lang="zh-CN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579896-E489-4D2C-AB88-52D0EC15C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惯性的学习方法：</a:t>
            </a:r>
            <a:r>
              <a:rPr lang="zh-CN" altLang="en-US" b="1" dirty="0">
                <a:solidFill>
                  <a:srgbClr val="FF0000"/>
                </a:solidFill>
              </a:rPr>
              <a:t>机械式地从头到尾阅读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使用“学习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zh-CN" altLang="en-US" dirty="0">
                <a:solidFill>
                  <a:srgbClr val="FF0000"/>
                </a:solidFill>
              </a:rPr>
              <a:t>复习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zh-CN" altLang="en-US" dirty="0">
                <a:solidFill>
                  <a:srgbClr val="FF0000"/>
                </a:solidFill>
              </a:rPr>
              <a:t>练习”循环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学习：迭代式速读</a:t>
            </a:r>
            <a:endParaRPr lang="en-US" altLang="zh-CN" dirty="0"/>
          </a:p>
          <a:p>
            <a:r>
              <a:rPr lang="zh-CN" altLang="en-US" dirty="0"/>
              <a:t>复习：复述与重构</a:t>
            </a:r>
            <a:endParaRPr lang="en-US" altLang="zh-CN" dirty="0"/>
          </a:p>
          <a:p>
            <a:r>
              <a:rPr lang="zh-CN" altLang="en-US" dirty="0"/>
              <a:t>练习：应用与实践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EE3423-DABF-4789-8D53-FEDC0A90B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478" y="2473461"/>
            <a:ext cx="3361032" cy="36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88807-0240-4A2C-B769-A16984B6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Learn:</a:t>
            </a:r>
            <a:r>
              <a:rPr lang="zh-CN" altLang="en-US" dirty="0"/>
              <a:t> </a:t>
            </a:r>
            <a:r>
              <a:rPr lang="en-US" altLang="zh-CN" i="1" dirty="0"/>
              <a:t>access what I don’t know</a:t>
            </a:r>
            <a:endParaRPr lang="zh-CN" altLang="en-US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B1A264-1939-4A5A-80A5-200D4DD67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主要材料：英文</a:t>
            </a:r>
            <a:r>
              <a:rPr lang="en-US" altLang="zh-CN" dirty="0"/>
              <a:t>Notes+</a:t>
            </a:r>
            <a:r>
              <a:rPr lang="zh-CN" altLang="en-US" dirty="0"/>
              <a:t>中文教材</a:t>
            </a:r>
            <a:endParaRPr lang="en-US" altLang="zh-CN" dirty="0"/>
          </a:p>
          <a:p>
            <a:r>
              <a:rPr lang="zh-CN" altLang="en-US" dirty="0"/>
              <a:t>直接啃英文教材速度太慢，使用中文教材</a:t>
            </a:r>
            <a:r>
              <a:rPr lang="zh-CN" altLang="en-US" dirty="0">
                <a:solidFill>
                  <a:srgbClr val="FF0000"/>
                </a:solidFill>
              </a:rPr>
              <a:t>交叉阅读可提升理解力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迭代式多遍阅读，</a:t>
            </a:r>
            <a:r>
              <a:rPr lang="zh-CN" altLang="en-US" dirty="0">
                <a:solidFill>
                  <a:srgbClr val="FF0000"/>
                </a:solidFill>
              </a:rPr>
              <a:t>每遍阅读时间减半（折半衰减）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80/20</a:t>
            </a:r>
            <a:r>
              <a:rPr lang="zh-CN" altLang="en-US" dirty="0">
                <a:solidFill>
                  <a:srgbClr val="FF0000"/>
                </a:solidFill>
              </a:rPr>
              <a:t>原则，紧抓重点</a:t>
            </a:r>
            <a:r>
              <a:rPr lang="zh-CN" altLang="en-US" dirty="0"/>
              <a:t>，切勿过度沉溺细枝末节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挑出难点，集中突破</a:t>
            </a:r>
            <a:r>
              <a:rPr lang="zh-CN" altLang="en-US" dirty="0"/>
              <a:t>，如果难度过大，暂时放弃（迭代学习数轮之后，会惊奇发现难点已经没有什么难度）</a:t>
            </a:r>
          </a:p>
        </p:txBody>
      </p:sp>
    </p:spTree>
    <p:extLst>
      <p:ext uri="{BB962C8B-B14F-4D97-AF65-F5344CB8AC3E}">
        <p14:creationId xmlns:p14="http://schemas.microsoft.com/office/powerpoint/2010/main" val="211695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76967-6E21-4D73-A6B3-F69DCA723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262626"/>
                </a:solidFill>
              </a:rPr>
              <a:t>Review: </a:t>
            </a:r>
            <a:r>
              <a:rPr lang="en-US" altLang="zh-CN" i="1">
                <a:solidFill>
                  <a:srgbClr val="262626"/>
                </a:solidFill>
              </a:rPr>
              <a:t>check whether I</a:t>
            </a:r>
            <a:r>
              <a:rPr lang="zh-CN" altLang="en-US" i="1">
                <a:solidFill>
                  <a:srgbClr val="262626"/>
                </a:solidFill>
              </a:rPr>
              <a:t> </a:t>
            </a:r>
            <a:r>
              <a:rPr lang="en-US" altLang="zh-CN" i="1">
                <a:solidFill>
                  <a:srgbClr val="262626"/>
                </a:solidFill>
              </a:rPr>
              <a:t>know or not</a:t>
            </a:r>
            <a:endParaRPr lang="zh-CN" altLang="en-US" i="1">
              <a:solidFill>
                <a:srgbClr val="262626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921ED-72FF-46AD-96B3-73009A4B4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5487953" cy="3318936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262626"/>
                </a:solidFill>
              </a:rPr>
              <a:t>对着一张白纸，将你知道的画出来</a:t>
            </a:r>
            <a:endParaRPr lang="en-US" altLang="zh-CN" dirty="0">
              <a:solidFill>
                <a:srgbClr val="262626"/>
              </a:solidFill>
            </a:endParaRPr>
          </a:p>
          <a:p>
            <a:r>
              <a:rPr lang="zh-CN" altLang="en-US" dirty="0">
                <a:solidFill>
                  <a:srgbClr val="262626"/>
                </a:solidFill>
              </a:rPr>
              <a:t>构建知识结构：</a:t>
            </a:r>
            <a:r>
              <a:rPr lang="zh-CN" altLang="en-US" dirty="0">
                <a:solidFill>
                  <a:srgbClr val="FF0000"/>
                </a:solidFill>
              </a:rPr>
              <a:t>关键词、概念、连接、结构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262626"/>
                </a:solidFill>
              </a:rPr>
              <a:t>把学到的给自己讲一遍，讲不明白的地方就是</a:t>
            </a:r>
            <a:r>
              <a:rPr lang="zh-CN" altLang="en-US" dirty="0">
                <a:solidFill>
                  <a:srgbClr val="FF0000"/>
                </a:solidFill>
              </a:rPr>
              <a:t>盲点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262626"/>
                </a:solidFill>
              </a:rPr>
              <a:t>合理安排复习的时间和节奏，最好能契合</a:t>
            </a:r>
            <a:r>
              <a:rPr lang="zh-CN" altLang="en-US" dirty="0">
                <a:solidFill>
                  <a:srgbClr val="FF0000"/>
                </a:solidFill>
              </a:rPr>
              <a:t>遗忘曲线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197E40-2FA7-4D9A-B7D3-714597F2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661" y="2556932"/>
            <a:ext cx="4515558" cy="338666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3075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BA8A26-7777-458E-9371-E21A2AC4F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72" t="-129" r="372" b="22760"/>
          <a:stretch/>
        </p:blipFill>
        <p:spPr>
          <a:xfrm>
            <a:off x="620846" y="722350"/>
            <a:ext cx="4869432" cy="54166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E574F6-D717-4874-B0FE-F3E9CC4DE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42" y="3493233"/>
            <a:ext cx="3939968" cy="2825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BAF5B1-F8A5-4237-BC0E-1318BFFD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791" y="634317"/>
            <a:ext cx="3939968" cy="27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13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6434</TotalTime>
  <Words>674</Words>
  <Application>Microsoft Macintosh PowerPoint</Application>
  <PresentationFormat>宽屏</PresentationFormat>
  <Paragraphs>73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华文楷体</vt:lpstr>
      <vt:lpstr>华文新魏</vt:lpstr>
      <vt:lpstr>Arial</vt:lpstr>
      <vt:lpstr>Constantia</vt:lpstr>
      <vt:lpstr>Franklin Gothic Book</vt:lpstr>
      <vt:lpstr>环保</vt:lpstr>
      <vt:lpstr>CFA备考的经验与教训</vt:lpstr>
      <vt:lpstr>What is CFA</vt:lpstr>
      <vt:lpstr>CFA Contents</vt:lpstr>
      <vt:lpstr>Level I Goal</vt:lpstr>
      <vt:lpstr>Strategies</vt:lpstr>
      <vt:lpstr>Learn &amp; Review &amp; Practice</vt:lpstr>
      <vt:lpstr>Learn: access what I don’t know</vt:lpstr>
      <vt:lpstr>Review: check whether I know or not</vt:lpstr>
      <vt:lpstr>PowerPoint 演示文稿</vt:lpstr>
      <vt:lpstr>Practice: how to apply what I know</vt:lpstr>
      <vt:lpstr>Mock Exam</vt:lpstr>
      <vt:lpstr>Time &amp; Energy </vt:lpstr>
      <vt:lpstr>Good &amp; Bad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Simplicity</dc:title>
  <dc:creator>winstarwang</dc:creator>
  <cp:lastModifiedBy>Winstar Wang</cp:lastModifiedBy>
  <cp:revision>119</cp:revision>
  <dcterms:created xsi:type="dcterms:W3CDTF">2016-11-17T07:09:00Z</dcterms:created>
  <dcterms:modified xsi:type="dcterms:W3CDTF">2018-07-18T11:00:45Z</dcterms:modified>
</cp:coreProperties>
</file>